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59" r:id="rId5"/>
  </p:sldIdLst>
  <p:sldSz cx="9144000" cy="6858000" type="screen4x3"/>
  <p:notesSz cx="7099300" cy="10234613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00"/>
    <a:srgbClr val="016400"/>
    <a:srgbClr val="690000"/>
    <a:srgbClr val="F9F9F9"/>
    <a:srgbClr val="FF0000"/>
    <a:srgbClr val="7EC2FD"/>
    <a:srgbClr val="560785"/>
    <a:srgbClr val="0082FF"/>
    <a:srgbClr val="FFBF00"/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6305" autoAdjust="0"/>
  </p:normalViewPr>
  <p:slideViewPr>
    <p:cSldViewPr>
      <p:cViewPr varScale="1">
        <p:scale>
          <a:sx n="159" d="100"/>
          <a:sy n="159" d="100"/>
        </p:scale>
        <p:origin x="2292" y="144"/>
      </p:cViewPr>
      <p:guideLst>
        <p:guide orient="horz" pos="799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8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t" anchorCtr="0" compatLnSpc="1">
            <a:prstTxWarp prst="textNoShape">
              <a:avLst/>
            </a:prstTxWarp>
          </a:bodyPr>
          <a:lstStyle>
            <a:lvl1pPr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6" y="4"/>
            <a:ext cx="307181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t" anchorCtr="0" compatLnSpc="1">
            <a:prstTxWarp prst="textNoShape">
              <a:avLst/>
            </a:prstTxWarp>
          </a:bodyPr>
          <a:lstStyle>
            <a:lvl1pPr algn="r"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b" anchorCtr="0" compatLnSpc="1">
            <a:prstTxWarp prst="textNoShape">
              <a:avLst/>
            </a:prstTxWarp>
          </a:bodyPr>
          <a:lstStyle>
            <a:lvl1pPr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6" y="9721850"/>
            <a:ext cx="3071812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b" anchorCtr="0" compatLnSpc="1">
            <a:prstTxWarp prst="textNoShape">
              <a:avLst/>
            </a:prstTxWarp>
          </a:bodyPr>
          <a:lstStyle>
            <a:lvl1pPr algn="r"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fld id="{089274B8-0156-45AC-9B40-92FA86EDF7B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599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41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algn="r"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41" y="972185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algn="r"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A0A9E2D0-A512-4A78-9261-14C4E9CC07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06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767" indent="-285680">
              <a:defRPr>
                <a:solidFill>
                  <a:schemeClr val="tx1"/>
                </a:solidFill>
                <a:latin typeface="Arial" charset="0"/>
              </a:defRPr>
            </a:lvl2pPr>
            <a:lvl3pPr marL="1142721" indent="-228544">
              <a:defRPr>
                <a:solidFill>
                  <a:schemeClr val="tx1"/>
                </a:solidFill>
                <a:latin typeface="Arial" charset="0"/>
              </a:defRPr>
            </a:lvl3pPr>
            <a:lvl4pPr marL="1599810" indent="-228544">
              <a:defRPr>
                <a:solidFill>
                  <a:schemeClr val="tx1"/>
                </a:solidFill>
                <a:latin typeface="Arial" charset="0"/>
              </a:defRPr>
            </a:lvl4pPr>
            <a:lvl5pPr marL="2056897" indent="-228544">
              <a:defRPr>
                <a:solidFill>
                  <a:schemeClr val="tx1"/>
                </a:solidFill>
                <a:latin typeface="Arial" charset="0"/>
              </a:defRPr>
            </a:lvl5pPr>
            <a:lvl6pPr marL="2513986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076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164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252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77"/>
            <a:fld id="{296934FF-D32F-4556-A084-B322BAD21BC9}" type="slidenum">
              <a:rPr lang="de-DE" smtClean="0">
                <a:latin typeface="Times" pitchFamily="18" charset="0"/>
              </a:rPr>
              <a:pPr defTabSz="914177"/>
              <a:t>1</a:t>
            </a:fld>
            <a:endParaRPr lang="de-DE">
              <a:latin typeface="Times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22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457200" y="98425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3" name="Line 9"/>
          <p:cNvSpPr>
            <a:spLocks noChangeShapeType="1"/>
          </p:cNvSpPr>
          <p:nvPr userDrawn="1"/>
        </p:nvSpPr>
        <p:spPr bwMode="auto">
          <a:xfrm>
            <a:off x="457200" y="2286000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4" name="Line 11"/>
          <p:cNvSpPr>
            <a:spLocks noChangeShapeType="1"/>
          </p:cNvSpPr>
          <p:nvPr userDrawn="1"/>
        </p:nvSpPr>
        <p:spPr bwMode="auto">
          <a:xfrm flipV="1">
            <a:off x="457200" y="5943600"/>
            <a:ext cx="853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09295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CH" sz="1000"/>
              <a:t> </a:t>
            </a:r>
            <a:fld id="{811CE171-DD57-440F-967B-0CB390AFD0F3}" type="slidenum">
              <a:rPr lang="de-CH" sz="1000"/>
              <a:pPr algn="r">
                <a:spcBef>
                  <a:spcPct val="50000"/>
                </a:spcBef>
                <a:defRPr/>
              </a:pPr>
              <a:t>‹Nr.›</a:t>
            </a:fld>
            <a:endParaRPr lang="de-CH" sz="1000"/>
          </a:p>
        </p:txBody>
      </p:sp>
      <p:pic>
        <p:nvPicPr>
          <p:cNvPr id="6" name="Picture 13" descr="FPRE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096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41413" y="5959475"/>
            <a:ext cx="2994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Fahrländer Partner AG</a:t>
            </a:r>
          </a:p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Raumentwicklung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Seebahnstrasse 89	Münzrain 10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8003 Zürich		3005 Bern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37639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863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834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D846C1C-BC7F-426D-87CE-EA5850583F1B}" type="datetimeFigureOut">
              <a:rPr lang="de-CH" smtClean="0"/>
              <a:pPr/>
              <a:t>24.09.2017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CCA2505-63E9-45CF-B894-50469B1616C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022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45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1498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971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205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153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8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4055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0717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/>
          <p:cNvSpPr>
            <a:spLocks noChangeShapeType="1"/>
          </p:cNvSpPr>
          <p:nvPr userDrawn="1"/>
        </p:nvSpPr>
        <p:spPr bwMode="auto">
          <a:xfrm flipV="1">
            <a:off x="457200" y="5943600"/>
            <a:ext cx="853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027" name="Text Box 9"/>
          <p:cNvSpPr txBox="1">
            <a:spLocks noChangeArrowheads="1"/>
          </p:cNvSpPr>
          <p:nvPr/>
        </p:nvSpPr>
        <p:spPr bwMode="auto">
          <a:xfrm>
            <a:off x="709295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CH" sz="1000"/>
              <a:t> </a:t>
            </a:r>
            <a:fld id="{4F4DAF49-B184-43C7-BEF7-7F997D4C15A4}" type="slidenum">
              <a:rPr lang="de-CH" sz="1000"/>
              <a:pPr algn="r">
                <a:spcBef>
                  <a:spcPct val="50000"/>
                </a:spcBef>
                <a:defRPr/>
              </a:pPr>
              <a:t>‹Nr.›</a:t>
            </a:fld>
            <a:endParaRPr lang="de-CH" sz="1000"/>
          </a:p>
        </p:txBody>
      </p:sp>
      <p:pic>
        <p:nvPicPr>
          <p:cNvPr id="1028" name="Picture 18" descr="FPRE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096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457200" y="758825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141413" y="5959475"/>
            <a:ext cx="2994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Fahrländer Partner AG</a:t>
            </a:r>
          </a:p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Raumentwicklung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Seebahnstrasse 89	Münzrain 10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8003 Zürich		3005 Bern</a:t>
            </a:r>
            <a:endParaRPr lang="de-CH" sz="1400" dirty="0"/>
          </a:p>
        </p:txBody>
      </p:sp>
      <p:sp>
        <p:nvSpPr>
          <p:cNvPr id="1031" name="Line 29"/>
          <p:cNvSpPr>
            <a:spLocks noChangeShapeType="1"/>
          </p:cNvSpPr>
          <p:nvPr userDrawn="1"/>
        </p:nvSpPr>
        <p:spPr bwMode="auto">
          <a:xfrm>
            <a:off x="457200" y="98425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  <p:sldLayoutId id="21474841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62FE4AB2-DB22-4961-B832-E73931C5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547688"/>
            <a:ext cx="8596312" cy="1441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600"/>
              </a:lnSpc>
            </a:pPr>
            <a:r>
              <a:rPr lang="de-CH" sz="2200" b="1" dirty="0">
                <a:latin typeface="Arial" charset="0"/>
              </a:rPr>
              <a:t>Segmentation </a:t>
            </a:r>
            <a:r>
              <a:rPr lang="de-CH" sz="2200" b="1" dirty="0" err="1">
                <a:latin typeface="Arial" charset="0"/>
              </a:rPr>
              <a:t>of</a:t>
            </a:r>
            <a:r>
              <a:rPr lang="de-CH" sz="2200" b="1" dirty="0">
                <a:latin typeface="Arial" charset="0"/>
              </a:rPr>
              <a:t> </a:t>
            </a:r>
            <a:r>
              <a:rPr lang="de-CH" sz="2200" b="1" dirty="0" err="1">
                <a:latin typeface="Arial" charset="0"/>
              </a:rPr>
              <a:t>demand</a:t>
            </a:r>
            <a:r>
              <a:rPr lang="de-CH" sz="2200" b="1" dirty="0">
                <a:latin typeface="Arial" charset="0"/>
              </a:rPr>
              <a:t> in </a:t>
            </a:r>
            <a:r>
              <a:rPr lang="de-CH" sz="2200" b="1" dirty="0" err="1">
                <a:latin typeface="Arial" charset="0"/>
              </a:rPr>
              <a:t>the</a:t>
            </a:r>
            <a:r>
              <a:rPr lang="de-CH" sz="2200" b="1" dirty="0">
                <a:latin typeface="Arial" charset="0"/>
              </a:rPr>
              <a:t> </a:t>
            </a:r>
            <a:r>
              <a:rPr lang="de-CH" sz="2200" b="1" dirty="0" err="1">
                <a:latin typeface="Arial" charset="0"/>
              </a:rPr>
              <a:t>housing</a:t>
            </a:r>
            <a:r>
              <a:rPr lang="de-CH" sz="2200" b="1" dirty="0">
                <a:latin typeface="Arial" charset="0"/>
              </a:rPr>
              <a:t> </a:t>
            </a:r>
            <a:r>
              <a:rPr lang="de-CH" sz="2200" b="1" dirty="0" err="1">
                <a:latin typeface="Arial" charset="0"/>
              </a:rPr>
              <a:t>market</a:t>
            </a:r>
            <a:r>
              <a:rPr lang="de-CH" sz="2200" b="1" dirty="0">
                <a:latin typeface="Arial" charset="0"/>
              </a:rPr>
              <a:t>:</a:t>
            </a:r>
            <a:br>
              <a:rPr lang="de-CH" sz="2200" b="1" dirty="0">
                <a:latin typeface="Arial" charset="0"/>
              </a:rPr>
            </a:br>
            <a:r>
              <a:rPr lang="de-CH" sz="2200" b="1" dirty="0">
                <a:latin typeface="Arial" charset="0"/>
              </a:rPr>
              <a:t>Schema</a:t>
            </a:r>
            <a:endParaRPr lang="de-CH" sz="2400" dirty="0">
              <a:latin typeface="Arial" charset="0"/>
            </a:endParaRPr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2249488" y="6089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3476279-D1B8-4784-A30D-B84929F65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8" y="287338"/>
            <a:ext cx="86423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300"/>
              </a:lnSpc>
            </a:pPr>
            <a:r>
              <a:rPr lang="de-CH" sz="1200" dirty="0"/>
              <a:t>5. May 2017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A39AC31-2D05-47CE-817D-B8BF08BF41AE}"/>
              </a:ext>
            </a:extLst>
          </p:cNvPr>
          <p:cNvSpPr txBox="1"/>
          <p:nvPr/>
        </p:nvSpPr>
        <p:spPr>
          <a:xfrm>
            <a:off x="442071" y="1700808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Source: Fahrländer Partner &amp;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sotomo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E1158F1A-3E63-4BD4-9CB8-B5D92B869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5243" y="6002771"/>
            <a:ext cx="100806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00050" y="169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4375" algn="l"/>
              </a:tabLst>
            </a:pPr>
            <a:r>
              <a:rPr lang="de-CH" sz="2200" b="1" dirty="0"/>
              <a:t>Housing </a:t>
            </a:r>
            <a:r>
              <a:rPr lang="de-CH" sz="2200" b="1" dirty="0" err="1"/>
              <a:t>market</a:t>
            </a:r>
            <a:r>
              <a:rPr lang="de-CH" sz="2200" b="1" dirty="0"/>
              <a:t>: Dimension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0B67024F-4C64-44E3-9F39-FAD3C7AFA96E}"/>
              </a:ext>
            </a:extLst>
          </p:cNvPr>
          <p:cNvSpPr txBox="1"/>
          <p:nvPr/>
        </p:nvSpPr>
        <p:spPr>
          <a:xfrm>
            <a:off x="442071" y="5487035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Source: Fahrländer Partner &amp;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sotomo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1" name="Picture 12">
            <a:extLst>
              <a:ext uri="{FF2B5EF4-FFF2-40B4-BE49-F238E27FC236}">
                <a16:creationId xmlns:a16="http://schemas.microsoft.com/office/drawing/2014/main" id="{145938AE-74CD-4C6F-9859-EED729E42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5243" y="6002771"/>
            <a:ext cx="100806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2" name="Gruppieren 151">
            <a:extLst>
              <a:ext uri="{FF2B5EF4-FFF2-40B4-BE49-F238E27FC236}">
                <a16:creationId xmlns:a16="http://schemas.microsoft.com/office/drawing/2014/main" id="{1500ECC3-6042-42BD-A1CD-E202D5BEA295}"/>
              </a:ext>
            </a:extLst>
          </p:cNvPr>
          <p:cNvGrpSpPr/>
          <p:nvPr/>
        </p:nvGrpSpPr>
        <p:grpSpPr>
          <a:xfrm>
            <a:off x="540000" y="467388"/>
            <a:ext cx="3718924" cy="4030522"/>
            <a:chOff x="540000" y="445412"/>
            <a:chExt cx="3718924" cy="4030522"/>
          </a:xfrm>
        </p:grpSpPr>
        <p:grpSp>
          <p:nvGrpSpPr>
            <p:cNvPr id="153" name="Gruppieren 152">
              <a:extLst>
                <a:ext uri="{FF2B5EF4-FFF2-40B4-BE49-F238E27FC236}">
                  <a16:creationId xmlns:a16="http://schemas.microsoft.com/office/drawing/2014/main" id="{ED05F136-3636-4BF9-8CBD-3F784D02646B}"/>
                </a:ext>
              </a:extLst>
            </p:cNvPr>
            <p:cNvGrpSpPr/>
            <p:nvPr/>
          </p:nvGrpSpPr>
          <p:grpSpPr>
            <a:xfrm>
              <a:off x="824681" y="445412"/>
              <a:ext cx="3434243" cy="3731652"/>
              <a:chOff x="781139" y="470936"/>
              <a:chExt cx="3434243" cy="3731652"/>
            </a:xfrm>
          </p:grpSpPr>
          <p:sp>
            <p:nvSpPr>
              <p:cNvPr id="162" name="Textfeld 161">
                <a:extLst>
                  <a:ext uri="{FF2B5EF4-FFF2-40B4-BE49-F238E27FC236}">
                    <a16:creationId xmlns:a16="http://schemas.microsoft.com/office/drawing/2014/main" id="{677A794B-2A7C-44B6-AF4D-B8766EB67E86}"/>
                  </a:ext>
                </a:extLst>
              </p:cNvPr>
              <p:cNvSpPr txBox="1"/>
              <p:nvPr/>
            </p:nvSpPr>
            <p:spPr>
              <a:xfrm>
                <a:off x="3018139" y="3956367"/>
                <a:ext cx="119724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individualized</a:t>
                </a:r>
              </a:p>
            </p:txBody>
          </p:sp>
          <p:sp>
            <p:nvSpPr>
              <p:cNvPr id="163" name="Textfeld 162">
                <a:extLst>
                  <a:ext uri="{FF2B5EF4-FFF2-40B4-BE49-F238E27FC236}">
                    <a16:creationId xmlns:a16="http://schemas.microsoft.com/office/drawing/2014/main" id="{09E15D9D-6E8E-4F05-97A1-F380F85AB64D}"/>
                  </a:ext>
                </a:extLst>
              </p:cNvPr>
              <p:cNvSpPr txBox="1"/>
              <p:nvPr/>
            </p:nvSpPr>
            <p:spPr>
              <a:xfrm>
                <a:off x="942277" y="3956367"/>
                <a:ext cx="187552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traditional middle-class </a:t>
                </a:r>
              </a:p>
            </p:txBody>
          </p:sp>
          <p:sp>
            <p:nvSpPr>
              <p:cNvPr id="164" name="Textfeld 163">
                <a:extLst>
                  <a:ext uri="{FF2B5EF4-FFF2-40B4-BE49-F238E27FC236}">
                    <a16:creationId xmlns:a16="http://schemas.microsoft.com/office/drawing/2014/main" id="{DE5EDB43-2B30-4B23-A883-291D5FBF6298}"/>
                  </a:ext>
                </a:extLst>
              </p:cNvPr>
              <p:cNvSpPr txBox="1"/>
              <p:nvPr/>
            </p:nvSpPr>
            <p:spPr>
              <a:xfrm rot="16200000">
                <a:off x="415970" y="837880"/>
                <a:ext cx="98010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high</a:t>
                </a:r>
              </a:p>
            </p:txBody>
          </p:sp>
          <p:sp>
            <p:nvSpPr>
              <p:cNvPr id="165" name="Textfeld 164">
                <a:extLst>
                  <a:ext uri="{FF2B5EF4-FFF2-40B4-BE49-F238E27FC236}">
                    <a16:creationId xmlns:a16="http://schemas.microsoft.com/office/drawing/2014/main" id="{DCE1A471-4059-4233-820D-98825CC6731D}"/>
                  </a:ext>
                </a:extLst>
              </p:cNvPr>
              <p:cNvSpPr txBox="1"/>
              <p:nvPr/>
            </p:nvSpPr>
            <p:spPr>
              <a:xfrm rot="16200000">
                <a:off x="415803" y="3434337"/>
                <a:ext cx="9768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low</a:t>
                </a:r>
              </a:p>
            </p:txBody>
          </p:sp>
        </p:grpSp>
        <p:grpSp>
          <p:nvGrpSpPr>
            <p:cNvPr id="154" name="Gruppieren 153">
              <a:extLst>
                <a:ext uri="{FF2B5EF4-FFF2-40B4-BE49-F238E27FC236}">
                  <a16:creationId xmlns:a16="http://schemas.microsoft.com/office/drawing/2014/main" id="{D44C857A-29A2-4F63-A51F-E52F4C604C2E}"/>
                </a:ext>
              </a:extLst>
            </p:cNvPr>
            <p:cNvGrpSpPr/>
            <p:nvPr/>
          </p:nvGrpSpPr>
          <p:grpSpPr>
            <a:xfrm>
              <a:off x="540000" y="1080000"/>
              <a:ext cx="3383928" cy="3395934"/>
              <a:chOff x="176113" y="720000"/>
              <a:chExt cx="3383928" cy="3395934"/>
            </a:xfrm>
          </p:grpSpPr>
          <p:grpSp>
            <p:nvGrpSpPr>
              <p:cNvPr id="155" name="Gruppieren 154">
                <a:extLst>
                  <a:ext uri="{FF2B5EF4-FFF2-40B4-BE49-F238E27FC236}">
                    <a16:creationId xmlns:a16="http://schemas.microsoft.com/office/drawing/2014/main" id="{F1D8E827-39DC-4B1C-ADB8-997574CA7F01}"/>
                  </a:ext>
                </a:extLst>
              </p:cNvPr>
              <p:cNvGrpSpPr/>
              <p:nvPr/>
            </p:nvGrpSpPr>
            <p:grpSpPr>
              <a:xfrm>
                <a:off x="716041" y="720000"/>
                <a:ext cx="2844000" cy="2844000"/>
                <a:chOff x="787937" y="692696"/>
                <a:chExt cx="2844000" cy="2844000"/>
              </a:xfrm>
            </p:grpSpPr>
            <p:cxnSp>
              <p:nvCxnSpPr>
                <p:cNvPr id="159" name="Gerade Verbindung mit Pfeil 158">
                  <a:extLst>
                    <a:ext uri="{FF2B5EF4-FFF2-40B4-BE49-F238E27FC236}">
                      <a16:creationId xmlns:a16="http://schemas.microsoft.com/office/drawing/2014/main" id="{FCB9C0CC-DE8F-4621-AAC1-C78FC9D67E86}"/>
                    </a:ext>
                  </a:extLst>
                </p:cNvPr>
                <p:cNvCxnSpPr/>
                <p:nvPr/>
              </p:nvCxnSpPr>
              <p:spPr>
                <a:xfrm rot="5400000" flipH="1" flipV="1">
                  <a:off x="-633268" y="2113902"/>
                  <a:ext cx="284400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Gerade Verbindung mit Pfeil 159">
                  <a:extLst>
                    <a:ext uri="{FF2B5EF4-FFF2-40B4-BE49-F238E27FC236}">
                      <a16:creationId xmlns:a16="http://schemas.microsoft.com/office/drawing/2014/main" id="{FF82899D-3ADB-4984-B0A1-C2C71394ACD6}"/>
                    </a:ext>
                  </a:extLst>
                </p:cNvPr>
                <p:cNvCxnSpPr/>
                <p:nvPr/>
              </p:nvCxnSpPr>
              <p:spPr>
                <a:xfrm flipV="1">
                  <a:off x="795632" y="2176222"/>
                  <a:ext cx="1346442" cy="135588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Gerade Verbindung mit Pfeil 160">
                  <a:extLst>
                    <a:ext uri="{FF2B5EF4-FFF2-40B4-BE49-F238E27FC236}">
                      <a16:creationId xmlns:a16="http://schemas.microsoft.com/office/drawing/2014/main" id="{2D732844-747C-448E-8732-307C8D37CC1E}"/>
                    </a:ext>
                  </a:extLst>
                </p:cNvPr>
                <p:cNvCxnSpPr/>
                <p:nvPr/>
              </p:nvCxnSpPr>
              <p:spPr>
                <a:xfrm rot="10800000" flipH="1" flipV="1">
                  <a:off x="787937" y="3535108"/>
                  <a:ext cx="284400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6" name="Rechteck 155">
                <a:extLst>
                  <a:ext uri="{FF2B5EF4-FFF2-40B4-BE49-F238E27FC236}">
                    <a16:creationId xmlns:a16="http://schemas.microsoft.com/office/drawing/2014/main" id="{3F43DCB7-6B12-4118-AD68-E3554BC1A755}"/>
                  </a:ext>
                </a:extLst>
              </p:cNvPr>
              <p:cNvSpPr/>
              <p:nvPr/>
            </p:nvSpPr>
            <p:spPr>
              <a:xfrm rot="18900000">
                <a:off x="824000" y="2495914"/>
                <a:ext cx="1191352" cy="3231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500" dirty="0">
                    <a:latin typeface="Arial" pitchFamily="34" charset="0"/>
                    <a:cs typeface="Arial" pitchFamily="34" charset="0"/>
                  </a:rPr>
                  <a:t>Stage in life</a:t>
                </a:r>
              </a:p>
            </p:txBody>
          </p:sp>
          <p:sp>
            <p:nvSpPr>
              <p:cNvPr id="157" name="Textfeld 156">
                <a:extLst>
                  <a:ext uri="{FF2B5EF4-FFF2-40B4-BE49-F238E27FC236}">
                    <a16:creationId xmlns:a16="http://schemas.microsoft.com/office/drawing/2014/main" id="{BBFE8476-DAEF-485A-AC48-CC5A7D00E6C5}"/>
                  </a:ext>
                </a:extLst>
              </p:cNvPr>
              <p:cNvSpPr txBox="1"/>
              <p:nvPr/>
            </p:nvSpPr>
            <p:spPr>
              <a:xfrm>
                <a:off x="1751128" y="3792769"/>
                <a:ext cx="1427257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Lifestyle</a:t>
                </a:r>
              </a:p>
            </p:txBody>
          </p:sp>
          <p:sp>
            <p:nvSpPr>
              <p:cNvPr id="158" name="Textfeld 157">
                <a:extLst>
                  <a:ext uri="{FF2B5EF4-FFF2-40B4-BE49-F238E27FC236}">
                    <a16:creationId xmlns:a16="http://schemas.microsoft.com/office/drawing/2014/main" id="{DC3920A8-F2B6-4778-81CC-7BA3DEFF429D}"/>
                  </a:ext>
                </a:extLst>
              </p:cNvPr>
              <p:cNvSpPr txBox="1"/>
              <p:nvPr/>
            </p:nvSpPr>
            <p:spPr>
              <a:xfrm rot="16200000">
                <a:off x="-410452" y="1882314"/>
                <a:ext cx="1496295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Social stratum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00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>
            <a:extLst>
              <a:ext uri="{FF2B5EF4-FFF2-40B4-BE49-F238E27FC236}">
                <a16:creationId xmlns:a16="http://schemas.microsoft.com/office/drawing/2014/main" id="{D9760277-A05E-4CEF-BF1C-DDB34239C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5243" y="6002771"/>
            <a:ext cx="100806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042AE0F-BEDA-4D48-BA86-658F1AE63C3B}"/>
              </a:ext>
            </a:extLst>
          </p:cNvPr>
          <p:cNvGrpSpPr/>
          <p:nvPr/>
        </p:nvGrpSpPr>
        <p:grpSpPr>
          <a:xfrm>
            <a:off x="548019" y="615703"/>
            <a:ext cx="3736193" cy="3881773"/>
            <a:chOff x="176113" y="234161"/>
            <a:chExt cx="3736193" cy="3881773"/>
          </a:xfrm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71EC4F6A-3442-4D98-B510-4197552F0547}"/>
                </a:ext>
              </a:extLst>
            </p:cNvPr>
            <p:cNvSpPr txBox="1"/>
            <p:nvPr/>
          </p:nvSpPr>
          <p:spPr>
            <a:xfrm>
              <a:off x="1613402" y="3792769"/>
              <a:ext cx="12263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Lifestyle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D1AC3E96-37A8-42AB-AA2A-3D6BF64BF09C}"/>
                </a:ext>
              </a:extLst>
            </p:cNvPr>
            <p:cNvSpPr txBox="1"/>
            <p:nvPr/>
          </p:nvSpPr>
          <p:spPr>
            <a:xfrm rot="16200000">
              <a:off x="-410452" y="1924651"/>
              <a:ext cx="149629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Social stratum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15C194DB-900E-4137-820A-71A6AF8C0969}"/>
                </a:ext>
              </a:extLst>
            </p:cNvPr>
            <p:cNvSpPr txBox="1"/>
            <p:nvPr/>
          </p:nvSpPr>
          <p:spPr>
            <a:xfrm>
              <a:off x="2715063" y="3537346"/>
              <a:ext cx="11972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individualized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6B11B682-2DC8-4273-8135-245748A6D8B1}"/>
                </a:ext>
              </a:extLst>
            </p:cNvPr>
            <p:cNvSpPr txBox="1"/>
            <p:nvPr/>
          </p:nvSpPr>
          <p:spPr>
            <a:xfrm>
              <a:off x="621559" y="3537346"/>
              <a:ext cx="1875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traditional middle-class </a:t>
              </a: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EC0859EC-306E-4346-B2D4-81674EB907E9}"/>
                </a:ext>
              </a:extLst>
            </p:cNvPr>
            <p:cNvSpPr txBox="1"/>
            <p:nvPr/>
          </p:nvSpPr>
          <p:spPr>
            <a:xfrm rot="16200000">
              <a:off x="232669" y="516606"/>
              <a:ext cx="81111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high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9269CB98-F1B7-48E4-9134-A24F5169FECE}"/>
                </a:ext>
              </a:extLst>
            </p:cNvPr>
            <p:cNvSpPr txBox="1"/>
            <p:nvPr/>
          </p:nvSpPr>
          <p:spPr>
            <a:xfrm rot="16200000">
              <a:off x="148003" y="3061555"/>
              <a:ext cx="9768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low</a:t>
              </a:r>
            </a:p>
          </p:txBody>
        </p:sp>
      </p:grpSp>
      <p:pic>
        <p:nvPicPr>
          <p:cNvPr id="12" name="Grafik 11">
            <a:extLst>
              <a:ext uri="{FF2B5EF4-FFF2-40B4-BE49-F238E27FC236}">
                <a16:creationId xmlns:a16="http://schemas.microsoft.com/office/drawing/2014/main" id="{F3A83C21-D9ED-4C5A-B012-E844A4F525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1" y="1107890"/>
            <a:ext cx="2843784" cy="2859024"/>
          </a:xfrm>
          <a:prstGeom prst="rect">
            <a:avLst/>
          </a:prstGeom>
        </p:spPr>
      </p:pic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20BC0BA-5D05-4678-9D56-001174578618}"/>
              </a:ext>
            </a:extLst>
          </p:cNvPr>
          <p:cNvGrpSpPr/>
          <p:nvPr/>
        </p:nvGrpSpPr>
        <p:grpSpPr>
          <a:xfrm>
            <a:off x="1406037" y="1209431"/>
            <a:ext cx="2380196" cy="2715181"/>
            <a:chOff x="1031656" y="821541"/>
            <a:chExt cx="2380196" cy="2715181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8C2FC49B-6353-472C-98D9-5A698E58DC5B}"/>
                </a:ext>
              </a:extLst>
            </p:cNvPr>
            <p:cNvSpPr txBox="1"/>
            <p:nvPr/>
          </p:nvSpPr>
          <p:spPr>
            <a:xfrm>
              <a:off x="1031656" y="82742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8EED632C-E9F3-41D9-BF8B-E9D214AE4321}"/>
                </a:ext>
              </a:extLst>
            </p:cNvPr>
            <p:cNvSpPr txBox="1"/>
            <p:nvPr/>
          </p:nvSpPr>
          <p:spPr>
            <a:xfrm>
              <a:off x="2153704" y="82742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0A87D8D8-BBB7-45A8-A267-F36323CD58EA}"/>
                </a:ext>
              </a:extLst>
            </p:cNvPr>
            <p:cNvSpPr txBox="1"/>
            <p:nvPr/>
          </p:nvSpPr>
          <p:spPr>
            <a:xfrm>
              <a:off x="3123820" y="82154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0BF3AE39-6F38-40A3-BA85-53ED6100530E}"/>
                </a:ext>
              </a:extLst>
            </p:cNvPr>
            <p:cNvSpPr txBox="1"/>
            <p:nvPr/>
          </p:nvSpPr>
          <p:spPr>
            <a:xfrm>
              <a:off x="1043608" y="196671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9C404243-8802-4D3F-855B-19A5D8263562}"/>
                </a:ext>
              </a:extLst>
            </p:cNvPr>
            <p:cNvSpPr txBox="1"/>
            <p:nvPr/>
          </p:nvSpPr>
          <p:spPr>
            <a:xfrm>
              <a:off x="1855952" y="196671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47DA6D0E-FAB1-45D2-A647-CC1AE7715069}"/>
                </a:ext>
              </a:extLst>
            </p:cNvPr>
            <p:cNvSpPr txBox="1"/>
            <p:nvPr/>
          </p:nvSpPr>
          <p:spPr>
            <a:xfrm>
              <a:off x="2565852" y="1960837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55DD9E02-24E5-45D1-8D36-154E518137C7}"/>
                </a:ext>
              </a:extLst>
            </p:cNvPr>
            <p:cNvSpPr txBox="1"/>
            <p:nvPr/>
          </p:nvSpPr>
          <p:spPr>
            <a:xfrm>
              <a:off x="1115616" y="3059668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8BE04A55-58B9-4055-9220-7BCFC39E7E37}"/>
                </a:ext>
              </a:extLst>
            </p:cNvPr>
            <p:cNvSpPr txBox="1"/>
            <p:nvPr/>
          </p:nvSpPr>
          <p:spPr>
            <a:xfrm>
              <a:off x="2221754" y="3053789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382E30A6-2ED4-4C98-B868-878E869DB6EF}"/>
                </a:ext>
              </a:extLst>
            </p:cNvPr>
            <p:cNvSpPr txBox="1"/>
            <p:nvPr/>
          </p:nvSpPr>
          <p:spPr>
            <a:xfrm>
              <a:off x="3123820" y="3053789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pic>
        <p:nvPicPr>
          <p:cNvPr id="23" name="Grafik 22">
            <a:extLst>
              <a:ext uri="{FF2B5EF4-FFF2-40B4-BE49-F238E27FC236}">
                <a16:creationId xmlns:a16="http://schemas.microsoft.com/office/drawing/2014/main" id="{A2CFBE58-2677-46C4-8E34-B44EFD83EC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272" y="1130120"/>
            <a:ext cx="2843784" cy="2859024"/>
          </a:xfrm>
          <a:prstGeom prst="rect">
            <a:avLst/>
          </a:prstGeom>
        </p:spPr>
      </p:pic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3211A553-19D0-442D-BE61-1D57A00E330C}"/>
              </a:ext>
            </a:extLst>
          </p:cNvPr>
          <p:cNvGrpSpPr/>
          <p:nvPr/>
        </p:nvGrpSpPr>
        <p:grpSpPr>
          <a:xfrm>
            <a:off x="4330828" y="654338"/>
            <a:ext cx="3736193" cy="3871716"/>
            <a:chOff x="176113" y="244218"/>
            <a:chExt cx="3736193" cy="3871716"/>
          </a:xfrm>
        </p:grpSpPr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C493D4B-9B38-440D-8BCD-FB59302B8D22}"/>
                </a:ext>
              </a:extLst>
            </p:cNvPr>
            <p:cNvSpPr txBox="1"/>
            <p:nvPr/>
          </p:nvSpPr>
          <p:spPr>
            <a:xfrm>
              <a:off x="1638802" y="3792769"/>
              <a:ext cx="122631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Lifestyle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80E81B69-BCAE-4D98-B3B8-D9A558AB92B6}"/>
                </a:ext>
              </a:extLst>
            </p:cNvPr>
            <p:cNvSpPr txBox="1"/>
            <p:nvPr/>
          </p:nvSpPr>
          <p:spPr>
            <a:xfrm rot="16200000">
              <a:off x="-410452" y="1924651"/>
              <a:ext cx="149629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latin typeface="Arial" panose="020B0604020202020204" pitchFamily="34" charset="0"/>
                  <a:cs typeface="Arial" panose="020B0604020202020204" pitchFamily="34" charset="0"/>
                </a:rPr>
                <a:t>Social stratum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FB28DF79-9A6C-4FA6-8256-98372A9DFA83}"/>
                </a:ext>
              </a:extLst>
            </p:cNvPr>
            <p:cNvSpPr txBox="1"/>
            <p:nvPr/>
          </p:nvSpPr>
          <p:spPr>
            <a:xfrm>
              <a:off x="2715063" y="3537346"/>
              <a:ext cx="11972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individualized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3B28ECD5-0DEE-49DF-8434-CF28A62FFB51}"/>
                </a:ext>
              </a:extLst>
            </p:cNvPr>
            <p:cNvSpPr txBox="1"/>
            <p:nvPr/>
          </p:nvSpPr>
          <p:spPr>
            <a:xfrm>
              <a:off x="621559" y="3537346"/>
              <a:ext cx="187552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traditional middle-class 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230785DA-259C-4FE0-BDE7-7301B6B610FE}"/>
                </a:ext>
              </a:extLst>
            </p:cNvPr>
            <p:cNvSpPr txBox="1"/>
            <p:nvPr/>
          </p:nvSpPr>
          <p:spPr>
            <a:xfrm rot="16200000">
              <a:off x="222613" y="536719"/>
              <a:ext cx="8312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high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17449E71-2B3D-4527-80F7-C57909A04A4B}"/>
                </a:ext>
              </a:extLst>
            </p:cNvPr>
            <p:cNvSpPr txBox="1"/>
            <p:nvPr/>
          </p:nvSpPr>
          <p:spPr>
            <a:xfrm rot="16200000">
              <a:off x="148003" y="3061555"/>
              <a:ext cx="9768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low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A6077D02-E841-4849-BADF-64BA100D3465}"/>
              </a:ext>
            </a:extLst>
          </p:cNvPr>
          <p:cNvGrpSpPr/>
          <p:nvPr/>
        </p:nvGrpSpPr>
        <p:grpSpPr>
          <a:xfrm>
            <a:off x="5190463" y="1231661"/>
            <a:ext cx="2380196" cy="2730352"/>
            <a:chOff x="5190463" y="1231661"/>
            <a:chExt cx="2380196" cy="2730352"/>
          </a:xfrm>
        </p:grpSpPr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A3722170-22B7-42B4-A98C-22E9AC966315}"/>
                </a:ext>
              </a:extLst>
            </p:cNvPr>
            <p:cNvSpPr txBox="1"/>
            <p:nvPr/>
          </p:nvSpPr>
          <p:spPr>
            <a:xfrm>
              <a:off x="5190463" y="123754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A23C2138-4FB2-40B4-AA81-087317DCB254}"/>
                </a:ext>
              </a:extLst>
            </p:cNvPr>
            <p:cNvSpPr txBox="1"/>
            <p:nvPr/>
          </p:nvSpPr>
          <p:spPr>
            <a:xfrm>
              <a:off x="6312511" y="123754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57067879-BDB6-4CBC-AF16-2ABD8338EB7F}"/>
                </a:ext>
              </a:extLst>
            </p:cNvPr>
            <p:cNvSpPr txBox="1"/>
            <p:nvPr/>
          </p:nvSpPr>
          <p:spPr>
            <a:xfrm>
              <a:off x="7282627" y="123166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91155BE3-F76B-48B7-B055-79D3DF4FB6A1}"/>
                </a:ext>
              </a:extLst>
            </p:cNvPr>
            <p:cNvSpPr txBox="1"/>
            <p:nvPr/>
          </p:nvSpPr>
          <p:spPr>
            <a:xfrm>
              <a:off x="5202415" y="237683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9038DC31-4DF1-4972-818B-343538856292}"/>
                </a:ext>
              </a:extLst>
            </p:cNvPr>
            <p:cNvSpPr txBox="1"/>
            <p:nvPr/>
          </p:nvSpPr>
          <p:spPr>
            <a:xfrm>
              <a:off x="6014759" y="237683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A33B9C2C-5556-43A2-9EB5-CEA1C9E3A0C8}"/>
                </a:ext>
              </a:extLst>
            </p:cNvPr>
            <p:cNvSpPr txBox="1"/>
            <p:nvPr/>
          </p:nvSpPr>
          <p:spPr>
            <a:xfrm>
              <a:off x="6724659" y="2370957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AA8E4F38-CB64-445C-831A-21281E58DBCA}"/>
                </a:ext>
              </a:extLst>
            </p:cNvPr>
            <p:cNvSpPr txBox="1"/>
            <p:nvPr/>
          </p:nvSpPr>
          <p:spPr>
            <a:xfrm>
              <a:off x="5274423" y="3484959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92E3E38A-8747-42D1-9764-BBDB9683B296}"/>
                </a:ext>
              </a:extLst>
            </p:cNvPr>
            <p:cNvSpPr txBox="1"/>
            <p:nvPr/>
          </p:nvSpPr>
          <p:spPr>
            <a:xfrm>
              <a:off x="6380561" y="347908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9DD9B8DF-712E-44C4-9575-52AD2BB1E70A}"/>
                </a:ext>
              </a:extLst>
            </p:cNvPr>
            <p:cNvSpPr txBox="1"/>
            <p:nvPr/>
          </p:nvSpPr>
          <p:spPr>
            <a:xfrm>
              <a:off x="7282627" y="347908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41" name="Textfeld 40">
            <a:extLst>
              <a:ext uri="{FF2B5EF4-FFF2-40B4-BE49-F238E27FC236}">
                <a16:creationId xmlns:a16="http://schemas.microsoft.com/office/drawing/2014/main" id="{8104038E-1D75-461D-94E7-89AE4E49C389}"/>
              </a:ext>
            </a:extLst>
          </p:cNvPr>
          <p:cNvSpPr txBox="1"/>
          <p:nvPr/>
        </p:nvSpPr>
        <p:spPr>
          <a:xfrm>
            <a:off x="400050" y="4797152"/>
            <a:ext cx="67222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 Rural-traditional 	4 Traditional middle class 	7 Upper middle class</a:t>
            </a:r>
          </a:p>
          <a:p>
            <a:pPr>
              <a:tabLst>
                <a:tab pos="1800225" algn="l"/>
                <a:tab pos="3948113" algn="l"/>
              </a:tabLs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 Modern worker 	5 Liberal middle class 	8 Professional elite</a:t>
            </a:r>
          </a:p>
          <a:p>
            <a:pPr>
              <a:tabLst>
                <a:tab pos="1800225" algn="l"/>
                <a:tab pos="3948113" algn="l"/>
              </a:tabLs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 Transitional-alternative 	6 Established-alternative 	9 Urban elite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B4C0777A-8F5F-4922-B8C0-DF1452287141}"/>
              </a:ext>
            </a:extLst>
          </p:cNvPr>
          <p:cNvSpPr txBox="1"/>
          <p:nvPr/>
        </p:nvSpPr>
        <p:spPr>
          <a:xfrm>
            <a:off x="442071" y="5487035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Source: Fahrländer Partner &amp; sotomo.</a:t>
            </a:r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ECF0B76D-AF0D-43D8-A0AA-F722F0241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169863"/>
            <a:ext cx="914050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4375" algn="l"/>
              </a:tabLst>
            </a:pPr>
            <a:r>
              <a:rPr lang="en-US" sz="2200" b="1" dirty="0">
                <a:latin typeface="Arial" charset="0"/>
              </a:rPr>
              <a:t>Housing market: Segmentation of demand 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feld 109">
            <a:extLst>
              <a:ext uri="{FF2B5EF4-FFF2-40B4-BE49-F238E27FC236}">
                <a16:creationId xmlns:a16="http://schemas.microsoft.com/office/drawing/2014/main" id="{D3B5CFFE-1596-450B-8F2E-52FD013BF3B7}"/>
              </a:ext>
            </a:extLst>
          </p:cNvPr>
          <p:cNvSpPr txBox="1"/>
          <p:nvPr/>
        </p:nvSpPr>
        <p:spPr>
          <a:xfrm>
            <a:off x="442071" y="5487035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Source: Fahrländer Partner &amp;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sotomo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" name="Picture 12">
            <a:extLst>
              <a:ext uri="{FF2B5EF4-FFF2-40B4-BE49-F238E27FC236}">
                <a16:creationId xmlns:a16="http://schemas.microsoft.com/office/drawing/2014/main" id="{50E789A1-3866-4EB9-BDCD-55100A6DA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5243" y="6002771"/>
            <a:ext cx="100806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Rectangle 2">
            <a:extLst>
              <a:ext uri="{FF2B5EF4-FFF2-40B4-BE49-F238E27FC236}">
                <a16:creationId xmlns:a16="http://schemas.microsoft.com/office/drawing/2014/main" id="{4D088F47-2EFE-44CB-A5B8-6AEE4F6B1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169863"/>
            <a:ext cx="914050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4375" algn="l"/>
              </a:tabLst>
            </a:pPr>
            <a:r>
              <a:rPr lang="de-CH" sz="2200" b="1" dirty="0">
                <a:latin typeface="Arial" charset="0"/>
              </a:rPr>
              <a:t>Housing </a:t>
            </a:r>
            <a:r>
              <a:rPr lang="de-CH" sz="2200" b="1" dirty="0" err="1">
                <a:latin typeface="Arial" charset="0"/>
              </a:rPr>
              <a:t>market</a:t>
            </a:r>
            <a:r>
              <a:rPr lang="de-CH" sz="2200" b="1" dirty="0">
                <a:latin typeface="Arial" charset="0"/>
              </a:rPr>
              <a:t>: Stage in </a:t>
            </a:r>
            <a:r>
              <a:rPr lang="de-CH" sz="2200" b="1" dirty="0" err="1">
                <a:latin typeface="Arial" charset="0"/>
              </a:rPr>
              <a:t>life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0" name="Gruppieren 139">
            <a:extLst>
              <a:ext uri="{FF2B5EF4-FFF2-40B4-BE49-F238E27FC236}">
                <a16:creationId xmlns:a16="http://schemas.microsoft.com/office/drawing/2014/main" id="{489278E7-0733-4832-AF18-951F27D9D9B6}"/>
              </a:ext>
            </a:extLst>
          </p:cNvPr>
          <p:cNvGrpSpPr/>
          <p:nvPr/>
        </p:nvGrpSpPr>
        <p:grpSpPr>
          <a:xfrm>
            <a:off x="5190463" y="1231661"/>
            <a:ext cx="2380196" cy="2730352"/>
            <a:chOff x="5190463" y="1231661"/>
            <a:chExt cx="2380196" cy="2730352"/>
          </a:xfrm>
        </p:grpSpPr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E0B14083-3083-429F-A440-0EC144CA60BD}"/>
                </a:ext>
              </a:extLst>
            </p:cNvPr>
            <p:cNvSpPr txBox="1"/>
            <p:nvPr/>
          </p:nvSpPr>
          <p:spPr>
            <a:xfrm>
              <a:off x="5190463" y="123754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feld 141">
              <a:extLst>
                <a:ext uri="{FF2B5EF4-FFF2-40B4-BE49-F238E27FC236}">
                  <a16:creationId xmlns:a16="http://schemas.microsoft.com/office/drawing/2014/main" id="{BA1AE4AB-C6C5-424F-941D-2F6B4868451A}"/>
                </a:ext>
              </a:extLst>
            </p:cNvPr>
            <p:cNvSpPr txBox="1"/>
            <p:nvPr/>
          </p:nvSpPr>
          <p:spPr>
            <a:xfrm>
              <a:off x="6312511" y="123754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feld 142">
              <a:extLst>
                <a:ext uri="{FF2B5EF4-FFF2-40B4-BE49-F238E27FC236}">
                  <a16:creationId xmlns:a16="http://schemas.microsoft.com/office/drawing/2014/main" id="{E4CA8117-D0DE-4930-A135-7AE756F520AD}"/>
                </a:ext>
              </a:extLst>
            </p:cNvPr>
            <p:cNvSpPr txBox="1"/>
            <p:nvPr/>
          </p:nvSpPr>
          <p:spPr>
            <a:xfrm>
              <a:off x="7282627" y="123166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0226582A-0B7B-420A-B7FB-CBB8D92F0287}"/>
                </a:ext>
              </a:extLst>
            </p:cNvPr>
            <p:cNvSpPr txBox="1"/>
            <p:nvPr/>
          </p:nvSpPr>
          <p:spPr>
            <a:xfrm>
              <a:off x="5202415" y="237683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Textfeld 144">
              <a:extLst>
                <a:ext uri="{FF2B5EF4-FFF2-40B4-BE49-F238E27FC236}">
                  <a16:creationId xmlns:a16="http://schemas.microsoft.com/office/drawing/2014/main" id="{5223DC52-BE65-466F-9B80-72884945686E}"/>
                </a:ext>
              </a:extLst>
            </p:cNvPr>
            <p:cNvSpPr txBox="1"/>
            <p:nvPr/>
          </p:nvSpPr>
          <p:spPr>
            <a:xfrm>
              <a:off x="6014759" y="2376836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Textfeld 145">
              <a:extLst>
                <a:ext uri="{FF2B5EF4-FFF2-40B4-BE49-F238E27FC236}">
                  <a16:creationId xmlns:a16="http://schemas.microsoft.com/office/drawing/2014/main" id="{953B3A22-6C54-4299-AAFF-4A6963A22E02}"/>
                </a:ext>
              </a:extLst>
            </p:cNvPr>
            <p:cNvSpPr txBox="1"/>
            <p:nvPr/>
          </p:nvSpPr>
          <p:spPr>
            <a:xfrm>
              <a:off x="6724659" y="2370957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45902290-1A3E-4F80-9EC9-4F8BE0E47573}"/>
                </a:ext>
              </a:extLst>
            </p:cNvPr>
            <p:cNvSpPr txBox="1"/>
            <p:nvPr/>
          </p:nvSpPr>
          <p:spPr>
            <a:xfrm>
              <a:off x="5274423" y="3484959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Textfeld 147">
              <a:extLst>
                <a:ext uri="{FF2B5EF4-FFF2-40B4-BE49-F238E27FC236}">
                  <a16:creationId xmlns:a16="http://schemas.microsoft.com/office/drawing/2014/main" id="{226A1254-393A-44B6-9BFE-11610FA5CD52}"/>
                </a:ext>
              </a:extLst>
            </p:cNvPr>
            <p:cNvSpPr txBox="1"/>
            <p:nvPr/>
          </p:nvSpPr>
          <p:spPr>
            <a:xfrm>
              <a:off x="6380561" y="347908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Textfeld 148">
              <a:extLst>
                <a:ext uri="{FF2B5EF4-FFF2-40B4-BE49-F238E27FC236}">
                  <a16:creationId xmlns:a16="http://schemas.microsoft.com/office/drawing/2014/main" id="{C19FB6DC-C215-4D3D-B503-6A1DED37C92A}"/>
                </a:ext>
              </a:extLst>
            </p:cNvPr>
            <p:cNvSpPr txBox="1"/>
            <p:nvPr/>
          </p:nvSpPr>
          <p:spPr>
            <a:xfrm>
              <a:off x="7282627" y="347908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2" name="Gruppieren 161">
            <a:extLst>
              <a:ext uri="{FF2B5EF4-FFF2-40B4-BE49-F238E27FC236}">
                <a16:creationId xmlns:a16="http://schemas.microsoft.com/office/drawing/2014/main" id="{E1426DA8-D58F-40D4-8FA8-7E2C07733352}"/>
              </a:ext>
            </a:extLst>
          </p:cNvPr>
          <p:cNvGrpSpPr/>
          <p:nvPr/>
        </p:nvGrpSpPr>
        <p:grpSpPr>
          <a:xfrm>
            <a:off x="467544" y="1162830"/>
            <a:ext cx="5109900" cy="3264409"/>
            <a:chOff x="251520" y="692696"/>
            <a:chExt cx="5109900" cy="3264409"/>
          </a:xfrm>
        </p:grpSpPr>
        <p:pic>
          <p:nvPicPr>
            <p:cNvPr id="163" name="Grafik 162">
              <a:extLst>
                <a:ext uri="{FF2B5EF4-FFF2-40B4-BE49-F238E27FC236}">
                  <a16:creationId xmlns:a16="http://schemas.microsoft.com/office/drawing/2014/main" id="{50736F60-1B4C-4F96-A389-6EE272CAA6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624" y="692696"/>
              <a:ext cx="4014216" cy="2865120"/>
            </a:xfrm>
            <a:prstGeom prst="rect">
              <a:avLst/>
            </a:prstGeom>
          </p:spPr>
        </p:pic>
        <p:sp>
          <p:nvSpPr>
            <p:cNvPr id="164" name="Textfeld 163">
              <a:extLst>
                <a:ext uri="{FF2B5EF4-FFF2-40B4-BE49-F238E27FC236}">
                  <a16:creationId xmlns:a16="http://schemas.microsoft.com/office/drawing/2014/main" id="{DB0FE365-1321-41F2-AB3F-CD812B33EE14}"/>
                </a:ext>
              </a:extLst>
            </p:cNvPr>
            <p:cNvSpPr txBox="1"/>
            <p:nvPr/>
          </p:nvSpPr>
          <p:spPr>
            <a:xfrm>
              <a:off x="323528" y="980728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older</a:t>
              </a:r>
            </a:p>
          </p:txBody>
        </p:sp>
        <p:sp>
          <p:nvSpPr>
            <p:cNvPr id="165" name="Textfeld 164">
              <a:extLst>
                <a:ext uri="{FF2B5EF4-FFF2-40B4-BE49-F238E27FC236}">
                  <a16:creationId xmlns:a16="http://schemas.microsoft.com/office/drawing/2014/main" id="{090272ED-D66D-43D1-8443-1531F5C5E506}"/>
                </a:ext>
              </a:extLst>
            </p:cNvPr>
            <p:cNvSpPr txBox="1"/>
            <p:nvPr/>
          </p:nvSpPr>
          <p:spPr>
            <a:xfrm>
              <a:off x="251520" y="1940590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middle-age</a:t>
              </a:r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0269F372-E607-4C98-96CD-5BD2DA12746F}"/>
                </a:ext>
              </a:extLst>
            </p:cNvPr>
            <p:cNvSpPr txBox="1"/>
            <p:nvPr/>
          </p:nvSpPr>
          <p:spPr>
            <a:xfrm>
              <a:off x="251520" y="2900452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younger</a:t>
              </a:r>
            </a:p>
          </p:txBody>
        </p:sp>
        <p:sp>
          <p:nvSpPr>
            <p:cNvPr id="167" name="Textfeld 166">
              <a:extLst>
                <a:ext uri="{FF2B5EF4-FFF2-40B4-BE49-F238E27FC236}">
                  <a16:creationId xmlns:a16="http://schemas.microsoft.com/office/drawing/2014/main" id="{87007826-F7B9-4B57-9FEC-52095FD1DDD8}"/>
                </a:ext>
              </a:extLst>
            </p:cNvPr>
            <p:cNvSpPr txBox="1"/>
            <p:nvPr/>
          </p:nvSpPr>
          <p:spPr>
            <a:xfrm>
              <a:off x="1127040" y="3556997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Singles</a:t>
              </a:r>
            </a:p>
          </p:txBody>
        </p:sp>
        <p:sp>
          <p:nvSpPr>
            <p:cNvPr id="168" name="Textfeld 167">
              <a:extLst>
                <a:ext uri="{FF2B5EF4-FFF2-40B4-BE49-F238E27FC236}">
                  <a16:creationId xmlns:a16="http://schemas.microsoft.com/office/drawing/2014/main" id="{E4751278-0B94-40F5-BF64-7FB7ECA83F60}"/>
                </a:ext>
              </a:extLst>
            </p:cNvPr>
            <p:cNvSpPr txBox="1"/>
            <p:nvPr/>
          </p:nvSpPr>
          <p:spPr>
            <a:xfrm>
              <a:off x="1971558" y="3556996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Couples</a:t>
              </a:r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97CB65EF-BBE8-4169-9620-DDDCDCF377CE}"/>
                </a:ext>
              </a:extLst>
            </p:cNvPr>
            <p:cNvSpPr txBox="1"/>
            <p:nvPr/>
          </p:nvSpPr>
          <p:spPr>
            <a:xfrm>
              <a:off x="2785754" y="3556996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Family</a:t>
              </a:r>
            </a:p>
          </p:txBody>
        </p:sp>
        <p:sp>
          <p:nvSpPr>
            <p:cNvPr id="170" name="Textfeld 169">
              <a:extLst>
                <a:ext uri="{FF2B5EF4-FFF2-40B4-BE49-F238E27FC236}">
                  <a16:creationId xmlns:a16="http://schemas.microsoft.com/office/drawing/2014/main" id="{629B9040-ADB6-41AD-BDB6-4A26343BEEAC}"/>
                </a:ext>
              </a:extLst>
            </p:cNvPr>
            <p:cNvSpPr txBox="1"/>
            <p:nvPr/>
          </p:nvSpPr>
          <p:spPr>
            <a:xfrm>
              <a:off x="3528288" y="3556995"/>
              <a:ext cx="10774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Single-parent family</a:t>
              </a:r>
            </a:p>
          </p:txBody>
        </p:sp>
        <p:sp>
          <p:nvSpPr>
            <p:cNvPr id="171" name="Textfeld 170">
              <a:extLst>
                <a:ext uri="{FF2B5EF4-FFF2-40B4-BE49-F238E27FC236}">
                  <a16:creationId xmlns:a16="http://schemas.microsoft.com/office/drawing/2014/main" id="{24168BB3-4BFA-42BA-BDDF-5EAB04F1287F}"/>
                </a:ext>
              </a:extLst>
            </p:cNvPr>
            <p:cNvSpPr txBox="1"/>
            <p:nvPr/>
          </p:nvSpPr>
          <p:spPr>
            <a:xfrm>
              <a:off x="4283968" y="3556995"/>
              <a:ext cx="10774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Flat-share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07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elmaster">
  <a:themeElements>
    <a:clrScheme name="Titel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itelmaster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el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</Words>
  <Application>Microsoft Office PowerPoint</Application>
  <PresentationFormat>Bildschirmpräsentation (4:3)</PresentationFormat>
  <Paragraphs>67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Times</vt:lpstr>
      <vt:lpstr>Titelmaster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FPRE</dc:title>
  <dc:creator>Stefan Fahrlaender</dc:creator>
  <cp:lastModifiedBy>Nino Borutta</cp:lastModifiedBy>
  <cp:revision>1278</cp:revision>
  <cp:lastPrinted>2014-06-02T06:52:20Z</cp:lastPrinted>
  <dcterms:created xsi:type="dcterms:W3CDTF">2005-11-01T14:48:40Z</dcterms:created>
  <dcterms:modified xsi:type="dcterms:W3CDTF">2017-09-24T11:33:51Z</dcterms:modified>
</cp:coreProperties>
</file>